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337" r:id="rId2"/>
    <p:sldId id="343" r:id="rId3"/>
    <p:sldId id="348" r:id="rId4"/>
    <p:sldId id="349" r:id="rId5"/>
    <p:sldId id="350" r:id="rId6"/>
    <p:sldId id="347" r:id="rId7"/>
  </p:sldIdLst>
  <p:sldSz cx="9144000" cy="6858000" type="screen4x3"/>
  <p:notesSz cx="7102475" cy="102346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8" autoAdjust="0"/>
    <p:restoredTop sz="89976" autoAdjust="0"/>
  </p:normalViewPr>
  <p:slideViewPr>
    <p:cSldViewPr>
      <p:cViewPr varScale="1">
        <p:scale>
          <a:sx n="97" d="100"/>
          <a:sy n="97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24F27D-A9DC-46C1-95BC-0A9E9EF81172}" type="datetimeFigureOut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5" tIns="47285" rIns="94565" bIns="4728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4565" tIns="47285" rIns="94565" bIns="4728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4565" tIns="47285" rIns="94565" bIns="472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918F24-BBB2-4A4A-A4DE-BDA996B03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5886F1-D25B-40E8-8572-7DC12DBC0EA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01452F-9EF4-4618-8BF1-4DC518F95ED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0237DF-5BD4-4279-9024-06FDB81C588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A27F-B6DB-4BCB-B908-9F077FC3FAED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5A708-B9B6-451B-9B49-2FE4CB7A1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DE9E-4606-4395-B96F-BD2124FF0599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CE059-67B0-4FB0-8C92-8F7EB6716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2CB0-E741-482B-B3CC-7DE4F72A067A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EE73-F759-47DB-BBEC-EEC934A98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32DC2-2146-42E7-B67A-0FD5BFD567FA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8ED0D-5998-44B8-94CD-DF1F44ADC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2484D-8F04-452A-A49A-25659B774CCE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6E862-A1EF-4CD5-8CE9-46E0E9CCD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53A0-0E4A-47C5-8E4B-277E83A76229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34DC3-C978-4D2A-A87A-BF51ABDF6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9572E-3C95-4872-8594-DDBDF5A1A25C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E493D-4775-4811-BBC1-0F65573B4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0D92-EA7A-40E5-BA77-FAB77A55A7F2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7F337-06E4-4FE7-B2E7-439C86ECF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E7EC-7854-464C-8F06-375B52376BC4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0859-E4EB-4442-89CE-5528ECC90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53EB4-9830-411B-9D19-A0C224B473A9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41825-806D-4255-8D0D-72E15CB62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E1DE1-B30E-4313-ACD6-458118BD235E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7CE68-6C78-4053-B5B8-52B852B69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2EEBA3-5F7B-4DB8-9F7D-EE893C7D5EC6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BC20C-B79B-4C49-8273-7C7811C22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o-nowoen@yandex.ru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C:\Users\Владелец\Desktop\gerb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3" y="142875"/>
            <a:ext cx="1071562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49" name="Group 13"/>
          <p:cNvGraphicFramePr>
            <a:graphicFrameLocks noGrp="1"/>
          </p:cNvGraphicFramePr>
          <p:nvPr/>
        </p:nvGraphicFramePr>
        <p:xfrm>
          <a:off x="1524000" y="1844675"/>
          <a:ext cx="6096000" cy="143033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477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E7C58"/>
                          </a:solidFill>
                          <a:effectLst/>
                          <a:latin typeface="Arial" charset="0"/>
                        </a:rPr>
                        <a:t>Бюджет для граждан 2016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58" name="Group 22"/>
          <p:cNvGraphicFramePr>
            <a:graphicFrameLocks noGrp="1"/>
          </p:cNvGraphicFramePr>
          <p:nvPr/>
        </p:nvGraphicFramePr>
        <p:xfrm>
          <a:off x="1524000" y="4221163"/>
          <a:ext cx="6096000" cy="18002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800225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Новоенисейский сельсовет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655792 с. Новоенисейка ул.Ленина 15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Тел./факс 8(39044) 3-45-75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mail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: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mo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nowoen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@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yandex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  <a:hlinkClick r:id="rId5"/>
                        </a:rPr>
                        <a:t>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41851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Доходы бюджета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571500" y="928688"/>
            <a:ext cx="8072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>
                <a:latin typeface="Times New Roman" pitchFamily="18" charset="0"/>
              </a:rPr>
              <a:t>Доходы бюджета – денежные средства, поступающие в распоряжение органов местного самоуправления.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2214563"/>
            <a:ext cx="2286000" cy="37623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Налоговые доходы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86063" y="2214563"/>
            <a:ext cx="2286000" cy="6508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75" y="2214563"/>
            <a:ext cx="3000375" cy="6508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Безвозмездные поступления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25731"/>
            <a:ext cx="2428892" cy="20455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-</a:t>
            </a:r>
            <a:r>
              <a:rPr lang="ru-RU" sz="1600" dirty="0"/>
              <a:t>налог на прибыль организаций</a:t>
            </a:r>
            <a:r>
              <a:rPr lang="en-US" sz="1600" dirty="0"/>
              <a:t>.</a:t>
            </a:r>
            <a:endParaRPr lang="ru-RU" sz="1600" dirty="0"/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-налог на доходы физических лиц</a:t>
            </a:r>
            <a:r>
              <a:rPr lang="en-US" sz="1600" dirty="0"/>
              <a:t>.</a:t>
            </a:r>
            <a:endParaRPr lang="ru-RU" sz="1600" dirty="0"/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-налог на имущество организаций.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-иные налоговые доходы.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867013" y="3239969"/>
            <a:ext cx="2500330" cy="28028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-доходы от использования государственного имущества 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-доходы от платных услуг.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-штрафы за нарушения законодательства о налогах и сборах</a:t>
            </a:r>
            <a:r>
              <a:rPr lang="en-US" sz="1600" dirty="0"/>
              <a:t>.</a:t>
            </a:r>
            <a:endParaRPr lang="ru-RU" sz="1600" dirty="0"/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-иные неналоговые доходы</a:t>
            </a:r>
            <a:r>
              <a:rPr lang="en-US" sz="1600" dirty="0"/>
              <a:t>.</a:t>
            </a:r>
            <a:r>
              <a:rPr lang="ru-RU" sz="1600" dirty="0"/>
              <a:t>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3214686"/>
            <a:ext cx="2571768" cy="28007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-безвозмездные поступления из федерального бюджета.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-безвозмездные поступления от других бюджетов бюджетной системы</a:t>
            </a:r>
            <a:r>
              <a:rPr lang="en-US" sz="1600" dirty="0"/>
              <a:t>.</a:t>
            </a:r>
            <a:endParaRPr lang="ru-RU" sz="1600" dirty="0"/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-безвозмездные поступления от государственных организаций</a:t>
            </a:r>
            <a:r>
              <a:rPr lang="en-US" sz="1600" dirty="0"/>
              <a:t>.</a:t>
            </a:r>
            <a:endParaRPr lang="ru-RU" sz="16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000250" y="1785938"/>
            <a:ext cx="928688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15000" y="1857375"/>
            <a:ext cx="72390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56831" y="1928019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035050" y="2963863"/>
            <a:ext cx="500063" cy="158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251575" y="2963863"/>
            <a:ext cx="500063" cy="158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536950" y="2963863"/>
            <a:ext cx="500063" cy="158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6590" y="541561"/>
            <a:ext cx="4036629" cy="70921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Доходы бюджета</a:t>
            </a:r>
          </a:p>
        </p:txBody>
      </p:sp>
      <p:graphicFrame>
        <p:nvGraphicFramePr>
          <p:cNvPr id="30725" name="Диаграмма 11"/>
          <p:cNvGraphicFramePr>
            <a:graphicFrameLocks/>
          </p:cNvGraphicFramePr>
          <p:nvPr>
            <p:ph sz="half" idx="1"/>
          </p:nvPr>
        </p:nvGraphicFramePr>
        <p:xfrm>
          <a:off x="684213" y="2420938"/>
          <a:ext cx="7704137" cy="3743325"/>
        </p:xfrm>
        <a:graphic>
          <a:graphicData uri="http://schemas.openxmlformats.org/presentationml/2006/ole">
            <p:oleObj spid="_x0000_s30725" name="Диаграмма" r:id="rId3" imgW="6743790" imgH="2819490" progId="Excel.Chart.8">
              <p:embed/>
            </p:oleObj>
          </a:graphicData>
        </a:graphic>
      </p:graphicFrame>
      <p:graphicFrame>
        <p:nvGraphicFramePr>
          <p:cNvPr id="30771" name="Group 51"/>
          <p:cNvGraphicFramePr>
            <a:graphicFrameLocks noGrp="1"/>
          </p:cNvGraphicFramePr>
          <p:nvPr>
            <p:ph sz="half" idx="2"/>
          </p:nvPr>
        </p:nvGraphicFramePr>
        <p:xfrm>
          <a:off x="827088" y="3213100"/>
          <a:ext cx="1441450" cy="227013"/>
        </p:xfrm>
        <a:graphic>
          <a:graphicData uri="http://schemas.openxmlformats.org/drawingml/2006/table">
            <a:tbl>
              <a:tblPr/>
              <a:tblGrid>
                <a:gridCol w="1441450"/>
              </a:tblGrid>
              <a:tr h="215900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1147,5 тыс. рублей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75" name="Group 55"/>
          <p:cNvGraphicFramePr>
            <a:graphicFrameLocks noGrp="1"/>
          </p:cNvGraphicFramePr>
          <p:nvPr/>
        </p:nvGraphicFramePr>
        <p:xfrm>
          <a:off x="5003800" y="3284538"/>
          <a:ext cx="1584325" cy="288925"/>
        </p:xfrm>
        <a:graphic>
          <a:graphicData uri="http://schemas.openxmlformats.org/drawingml/2006/table">
            <a:tbl>
              <a:tblPr/>
              <a:tblGrid>
                <a:gridCol w="1584325"/>
              </a:tblGrid>
              <a:tr h="288925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13042,0 тыс. рублей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6" name="Group 36"/>
          <p:cNvGraphicFramePr>
            <a:graphicFrameLocks noGrp="1"/>
          </p:cNvGraphicFramePr>
          <p:nvPr/>
        </p:nvGraphicFramePr>
        <p:xfrm>
          <a:off x="1524000" y="1397000"/>
          <a:ext cx="6096000" cy="59213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92138">
                <a:tc>
                  <a:txBody>
                    <a:bodyPr/>
                    <a:lstStyle/>
                    <a:p>
                      <a:pPr marL="1365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доходов: 14189,5 тыс. рублей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779" name="AutoShape 59"/>
          <p:cNvCxnSpPr>
            <a:cxnSpLocks noChangeShapeType="1"/>
            <a:stCxn id="0" idx="1"/>
            <a:endCxn id="0" idx="1"/>
          </p:cNvCxnSpPr>
          <p:nvPr/>
        </p:nvCxnSpPr>
        <p:spPr bwMode="auto">
          <a:xfrm>
            <a:off x="684213" y="429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780" name="AutoShape 60"/>
          <p:cNvCxnSpPr>
            <a:cxnSpLocks noChangeShapeType="1"/>
            <a:stCxn id="0" idx="1"/>
            <a:endCxn id="0" idx="1"/>
          </p:cNvCxnSpPr>
          <p:nvPr/>
        </p:nvCxnSpPr>
        <p:spPr bwMode="auto">
          <a:xfrm>
            <a:off x="684213" y="429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781" name="AutoShape 61"/>
          <p:cNvCxnSpPr>
            <a:cxnSpLocks noChangeShapeType="1"/>
            <a:stCxn id="0" idx="1"/>
            <a:endCxn id="0" idx="1"/>
          </p:cNvCxnSpPr>
          <p:nvPr/>
        </p:nvCxnSpPr>
        <p:spPr bwMode="auto">
          <a:xfrm>
            <a:off x="684213" y="42926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000" smtClean="0">
                <a:ln>
                  <a:noFill/>
                </a:ln>
                <a:solidFill>
                  <a:srgbClr val="FF0066"/>
                </a:solidFill>
                <a:effectLst/>
                <a:cs typeface="Arial" charset="0"/>
              </a:rPr>
              <a:t>Структура собственных доходов бюджета Новоенисейского сельсовета</a:t>
            </a:r>
            <a:br>
              <a:rPr lang="ru-RU" sz="2000" smtClean="0">
                <a:ln>
                  <a:noFill/>
                </a:ln>
                <a:solidFill>
                  <a:srgbClr val="FF0066"/>
                </a:solidFill>
                <a:effectLst/>
                <a:cs typeface="Arial" charset="0"/>
              </a:rPr>
            </a:br>
            <a:endParaRPr lang="ru-RU" sz="2000" smtClean="0">
              <a:ln>
                <a:noFill/>
              </a:ln>
              <a:solidFill>
                <a:srgbClr val="FF0066"/>
              </a:solidFill>
              <a:effectLst/>
              <a:cs typeface="Arial" charset="0"/>
            </a:endParaRPr>
          </a:p>
        </p:txBody>
      </p:sp>
      <p:graphicFrame>
        <p:nvGraphicFramePr>
          <p:cNvPr id="36871" name="Диаграмма 14"/>
          <p:cNvGraphicFramePr>
            <a:graphicFrameLocks/>
          </p:cNvGraphicFramePr>
          <p:nvPr>
            <p:ph idx="1"/>
          </p:nvPr>
        </p:nvGraphicFramePr>
        <p:xfrm>
          <a:off x="971550" y="1628775"/>
          <a:ext cx="7196138" cy="4713288"/>
        </p:xfrm>
        <a:graphic>
          <a:graphicData uri="http://schemas.openxmlformats.org/presentationml/2006/ole">
            <p:oleObj spid="_x0000_s36871" name="Диаграмма" r:id="rId3" imgW="7867530" imgH="515293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000" smtClean="0">
                <a:ln>
                  <a:noFill/>
                </a:ln>
                <a:solidFill>
                  <a:srgbClr val="835E01"/>
                </a:solidFill>
                <a:effectLst/>
              </a:rPr>
              <a:t>Запланированная структура расходов бюджета Новоенисейского сельсовета </a:t>
            </a:r>
            <a:br>
              <a:rPr lang="ru-RU" sz="2000" smtClean="0">
                <a:ln>
                  <a:noFill/>
                </a:ln>
                <a:solidFill>
                  <a:srgbClr val="835E01"/>
                </a:solidFill>
                <a:effectLst/>
              </a:rPr>
            </a:br>
            <a:r>
              <a:rPr lang="ru-RU" sz="2000" smtClean="0">
                <a:ln>
                  <a:noFill/>
                </a:ln>
                <a:solidFill>
                  <a:srgbClr val="835E01"/>
                </a:solidFill>
                <a:effectLst/>
              </a:rPr>
              <a:t> в 2016 году</a:t>
            </a:r>
            <a:br>
              <a:rPr lang="ru-RU" sz="2000" smtClean="0">
                <a:ln>
                  <a:noFill/>
                </a:ln>
                <a:solidFill>
                  <a:srgbClr val="835E01"/>
                </a:solidFill>
                <a:effectLst/>
              </a:rPr>
            </a:br>
            <a:endParaRPr lang="ru-RU" sz="2000" smtClean="0">
              <a:ln>
                <a:noFill/>
              </a:ln>
              <a:solidFill>
                <a:srgbClr val="835E01"/>
              </a:solidFill>
              <a:effectLst/>
            </a:endParaRPr>
          </a:p>
        </p:txBody>
      </p:sp>
      <p:graphicFrame>
        <p:nvGraphicFramePr>
          <p:cNvPr id="39940" name="Диаграмма 4"/>
          <p:cNvGraphicFramePr>
            <a:graphicFrameLocks/>
          </p:cNvGraphicFramePr>
          <p:nvPr>
            <p:ph idx="1"/>
          </p:nvPr>
        </p:nvGraphicFramePr>
        <p:xfrm>
          <a:off x="1116013" y="1628775"/>
          <a:ext cx="6992937" cy="4740275"/>
        </p:xfrm>
        <a:graphic>
          <a:graphicData uri="http://schemas.openxmlformats.org/presentationml/2006/ole">
            <p:oleObj spid="_x0000_s39940" name="Диаграмма" r:id="rId3" imgW="8162910" imgH="553411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3"/>
          <p:cNvSpPr txBox="1">
            <a:spLocks noChangeArrowheads="1"/>
          </p:cNvSpPr>
          <p:nvPr/>
        </p:nvSpPr>
        <p:spPr bwMode="auto">
          <a:xfrm>
            <a:off x="1428750" y="2428875"/>
            <a:ext cx="650081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0066"/>
                </a:solidFill>
                <a:latin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22449</TotalTime>
  <Words>126</Words>
  <PresentationFormat>Экран (4:3)</PresentationFormat>
  <Paragraphs>29</Paragraphs>
  <Slides>6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Диаграмма Microsoft Office Excel</vt:lpstr>
      <vt:lpstr>Слайд 1</vt:lpstr>
      <vt:lpstr>Слайд 2</vt:lpstr>
      <vt:lpstr>Слайд 3</vt:lpstr>
      <vt:lpstr>Структура собственных доходов бюджета Новоенисейского сельсовета </vt:lpstr>
      <vt:lpstr>Запланированная структура расходов бюджета Новоенисейского сельсовета   в 2016 году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2077</cp:revision>
  <dcterms:modified xsi:type="dcterms:W3CDTF">2016-06-15T08:49:23Z</dcterms:modified>
</cp:coreProperties>
</file>