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337" r:id="rId2"/>
    <p:sldId id="343" r:id="rId3"/>
    <p:sldId id="348" r:id="rId4"/>
    <p:sldId id="349" r:id="rId5"/>
    <p:sldId id="350" r:id="rId6"/>
    <p:sldId id="347" r:id="rId7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88" autoAdjust="0"/>
    <p:restoredTop sz="89976" autoAdjust="0"/>
  </p:normalViewPr>
  <p:slideViewPr>
    <p:cSldViewPr>
      <p:cViewPr varScale="1">
        <p:scale>
          <a:sx n="73" d="100"/>
          <a:sy n="73" d="100"/>
        </p:scale>
        <p:origin x="-66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CE6EBD-D71F-46B1-821B-AD52531C3150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D74141-FEBA-4D94-B067-6FDAA3D47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16923-0509-460F-A949-DC7509B6B31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AA604F-9513-46F6-873E-CE3407C7A65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6D16E5-851D-4267-809B-AE4FCC7084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70E0-3206-40BB-8A07-86F02ACE26B3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03A7-0DDA-4AA2-8D95-F03017151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88A5-DE7B-4EE4-B962-B10F023E1AD8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15D4-D48C-415D-899B-A0B7D8D6A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528C-63BA-490C-8EF0-7F39A74DC5C5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0D27-EB62-4B2A-BE5A-A931ACDA5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D8C0-F8AF-455B-A0A4-831EC8C0D0E5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E37D3-8465-45DC-9913-5AF5D185E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BD7F-AC57-4A81-85E1-03F6B9400163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E4239-E99D-4680-BBE0-9EB37C1A3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88BF-C281-441A-8E3C-1BAED6679A09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58CA8-56F4-4FB1-8801-5A0F19AF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E4F1-9850-4F65-BC71-444419131ABD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78572-1023-4D29-9851-3289D1A59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A54F-FD3D-4E41-8397-F20AC48957F2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BBAD-07B6-4B54-9923-F201A703B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08D9-9B7C-4867-AE31-9ED8272B4355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DDDF-6249-42C0-AD77-850A92242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AB7C-682D-4257-B249-1BC2E54B0F5E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9F15-007B-454A-965B-988DF61B3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81C6-258B-4521-8C20-321E133AE9A0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ECE1-6F1F-46E1-AC06-7B5492123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B4BAD-93F8-42FF-9404-3C20B2E6A98E}" type="datetime1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40AB21-0B8F-4A86-A942-DB3625980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-nowoen@yandex.ru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3" y="142875"/>
            <a:ext cx="1071562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9" name="Group 13"/>
          <p:cNvGraphicFramePr>
            <a:graphicFrameLocks noGrp="1"/>
          </p:cNvGraphicFramePr>
          <p:nvPr/>
        </p:nvGraphicFramePr>
        <p:xfrm>
          <a:off x="1524000" y="1844675"/>
          <a:ext cx="6096000" cy="14319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477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7C58"/>
                          </a:solidFill>
                          <a:effectLst/>
                          <a:latin typeface="Arial" charset="0"/>
                        </a:rPr>
                        <a:t>Бюджет для граждан 2016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58" name="Group 22"/>
          <p:cNvGraphicFramePr>
            <a:graphicFrameLocks noGrp="1"/>
          </p:cNvGraphicFramePr>
          <p:nvPr/>
        </p:nvGraphicFramePr>
        <p:xfrm>
          <a:off x="1524000" y="4221163"/>
          <a:ext cx="6096000" cy="18002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800225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Новоенисейский сельсовет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655792 с. Новоенисейка ул.Ленина 15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Тел./факс 8(39044) 3-45-75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mail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mo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nowoen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@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yandex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71500" y="928688"/>
            <a:ext cx="8072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Доходы бюджета – денежные средства, поступающие в распоряжение органов местного самоуправления.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2214563"/>
            <a:ext cx="2286000" cy="37623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Налоговые доходы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63" y="2214563"/>
            <a:ext cx="2286000" cy="6508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Неналоговые доходы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375" y="2214563"/>
            <a:ext cx="3000375" cy="650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3225731"/>
            <a:ext cx="2428892" cy="20455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-</a:t>
            </a:r>
            <a:r>
              <a:rPr lang="ru-RU" sz="1600" dirty="0"/>
              <a:t>налог на прибыль организаций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-налог на доходы физических лиц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-налог на имущество организаций.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-иные налоговые доходы.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7013" y="3239969"/>
            <a:ext cx="2500330" cy="28028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-доходы от использования государственного имущества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-доходы от платных услуг.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-штрафы за нарушения законодательства о налогах и сборах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-иные неналоговые доходы</a:t>
            </a:r>
            <a:r>
              <a:rPr lang="en-US" sz="1600" dirty="0"/>
              <a:t>.</a:t>
            </a:r>
            <a:r>
              <a:rPr lang="ru-RU" sz="16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9256" y="3214686"/>
            <a:ext cx="2571768" cy="28007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из федерального бюджета.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от других бюджетов бюджетной системы</a:t>
            </a:r>
            <a:r>
              <a:rPr lang="en-US" sz="1600" dirty="0"/>
              <a:t>.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от государственных организаций</a:t>
            </a:r>
            <a:r>
              <a:rPr lang="en-US" sz="1600" dirty="0"/>
              <a:t>.</a:t>
            </a:r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50" y="1785938"/>
            <a:ext cx="92868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0" y="1857375"/>
            <a:ext cx="72390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6831" y="192801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050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75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50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6590" y="541561"/>
            <a:ext cx="4036629" cy="70921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</a:p>
        </p:txBody>
      </p:sp>
      <p:graphicFrame>
        <p:nvGraphicFramePr>
          <p:cNvPr id="30725" name="Диаграмма 11"/>
          <p:cNvGraphicFramePr>
            <a:graphicFrameLocks/>
          </p:cNvGraphicFramePr>
          <p:nvPr>
            <p:ph sz="half" idx="1"/>
          </p:nvPr>
        </p:nvGraphicFramePr>
        <p:xfrm>
          <a:off x="684213" y="2420938"/>
          <a:ext cx="7704137" cy="3743325"/>
        </p:xfrm>
        <a:graphic>
          <a:graphicData uri="http://schemas.openxmlformats.org/presentationml/2006/ole">
            <p:oleObj spid="_x0000_s30725" name="Диаграмма" r:id="rId3" imgW="6743790" imgH="2819490" progId="Excel.Chart.8">
              <p:embed/>
            </p:oleObj>
          </a:graphicData>
        </a:graphic>
      </p:graphicFrame>
      <p:graphicFrame>
        <p:nvGraphicFramePr>
          <p:cNvPr id="30749" name="Group 29"/>
          <p:cNvGraphicFramePr>
            <a:graphicFrameLocks noGrp="1"/>
          </p:cNvGraphicFramePr>
          <p:nvPr>
            <p:ph sz="half" idx="2"/>
          </p:nvPr>
        </p:nvGraphicFramePr>
        <p:xfrm>
          <a:off x="827088" y="3213100"/>
          <a:ext cx="1441450" cy="227013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215900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1 247,84 тыс. рублей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75" name="Group 55"/>
          <p:cNvGraphicFramePr>
            <a:graphicFrameLocks noGrp="1"/>
          </p:cNvGraphicFramePr>
          <p:nvPr/>
        </p:nvGraphicFramePr>
        <p:xfrm>
          <a:off x="5003800" y="3284538"/>
          <a:ext cx="1584325" cy="288925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28892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14 641,31 тыс. рублей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6" name="Group 36"/>
          <p:cNvGraphicFramePr>
            <a:graphicFrameLocks noGrp="1"/>
          </p:cNvGraphicFramePr>
          <p:nvPr/>
        </p:nvGraphicFramePr>
        <p:xfrm>
          <a:off x="1524000" y="1397000"/>
          <a:ext cx="6096000" cy="59213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92138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доходов: 15 889,15 тыс. рублей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745" name="AutoShape 59"/>
          <p:cNvCxnSpPr>
            <a:cxnSpLocks noChangeShapeType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6" name="AutoShape 60"/>
          <p:cNvCxnSpPr>
            <a:cxnSpLocks noChangeShapeType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7" name="AutoShape 61"/>
          <p:cNvCxnSpPr>
            <a:cxnSpLocks noChangeShapeType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smtClean="0">
                <a:ln>
                  <a:noFill/>
                </a:ln>
                <a:solidFill>
                  <a:srgbClr val="FF0066"/>
                </a:solidFill>
                <a:effectLst/>
                <a:cs typeface="Arial" charset="0"/>
              </a:rPr>
              <a:t>Структура собственных доходов бюджета Новоенисейского сельсовета</a:t>
            </a:r>
            <a:br>
              <a:rPr lang="ru-RU" sz="2000" smtClean="0">
                <a:ln>
                  <a:noFill/>
                </a:ln>
                <a:solidFill>
                  <a:srgbClr val="FF0066"/>
                </a:solidFill>
                <a:effectLst/>
                <a:cs typeface="Arial" charset="0"/>
              </a:rPr>
            </a:br>
            <a:endParaRPr lang="ru-RU" sz="2000" smtClean="0">
              <a:ln>
                <a:noFill/>
              </a:ln>
              <a:solidFill>
                <a:srgbClr val="FF0066"/>
              </a:solidFill>
              <a:effectLst/>
              <a:cs typeface="Arial" charset="0"/>
            </a:endParaRPr>
          </a:p>
        </p:txBody>
      </p:sp>
      <p:graphicFrame>
        <p:nvGraphicFramePr>
          <p:cNvPr id="36871" name="Диаграмма 14"/>
          <p:cNvGraphicFramePr>
            <a:graphicFrameLocks/>
          </p:cNvGraphicFramePr>
          <p:nvPr>
            <p:ph idx="1"/>
          </p:nvPr>
        </p:nvGraphicFramePr>
        <p:xfrm>
          <a:off x="1335088" y="1628775"/>
          <a:ext cx="6469062" cy="4713288"/>
        </p:xfrm>
        <a:graphic>
          <a:graphicData uri="http://schemas.openxmlformats.org/presentationml/2006/ole">
            <p:oleObj spid="_x0000_s36871" name="Диаграмма" r:id="rId3" imgW="7071408" imgH="515104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Диаграмма 4"/>
          <p:cNvGraphicFramePr>
            <a:graphicFrameLocks/>
          </p:cNvGraphicFramePr>
          <p:nvPr>
            <p:ph idx="1"/>
          </p:nvPr>
        </p:nvGraphicFramePr>
        <p:xfrm>
          <a:off x="1692275" y="1628775"/>
          <a:ext cx="6035675" cy="4800600"/>
        </p:xfrm>
        <a:graphic>
          <a:graphicData uri="http://schemas.openxmlformats.org/presentationml/2006/ole">
            <p:oleObj spid="_x0000_s39940" name="Диаграмма" r:id="rId3" imgW="7078968" imgH="5631108" progId="Excel.Chart.8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7361" y="4061"/>
            <a:ext cx="7715303" cy="74774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Исполнение расходов бюджета Новоенисейского сельсовета </a:t>
            </a:r>
          </a:p>
          <a:p>
            <a:pPr algn="ctr"/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в 201</a:t>
            </a:r>
            <a:r>
              <a:rPr lang="ru-RU" b="1">
                <a:solidFill>
                  <a:srgbClr val="835E01"/>
                </a:solidFill>
              </a:rPr>
              <a:t>6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году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3"/>
          <p:cNvSpPr txBox="1">
            <a:spLocks noChangeArrowheads="1"/>
          </p:cNvSpPr>
          <p:nvPr/>
        </p:nvSpPr>
        <p:spPr bwMode="auto">
          <a:xfrm>
            <a:off x="1428750" y="2428875"/>
            <a:ext cx="65008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solidFill>
                  <a:srgbClr val="FF0066"/>
                </a:solidFill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22698</TotalTime>
  <Words>122</Words>
  <PresentationFormat>Экран (4:3)</PresentationFormat>
  <Paragraphs>29</Paragraphs>
  <Slides>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Диаграмма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2078</cp:revision>
  <dcterms:modified xsi:type="dcterms:W3CDTF">2017-06-19T08:32:59Z</dcterms:modified>
</cp:coreProperties>
</file>