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8"/>
  </p:notesMasterIdLst>
  <p:sldIdLst>
    <p:sldId id="337" r:id="rId2"/>
    <p:sldId id="343" r:id="rId3"/>
    <p:sldId id="348" r:id="rId4"/>
    <p:sldId id="349" r:id="rId5"/>
    <p:sldId id="350" r:id="rId6"/>
    <p:sldId id="347" r:id="rId7"/>
  </p:sldIdLst>
  <p:sldSz cx="9144000" cy="6858000" type="screen4x3"/>
  <p:notesSz cx="7102475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E17F"/>
    <a:srgbClr val="66FFFF"/>
    <a:srgbClr val="FADAF2"/>
    <a:srgbClr val="99FF33"/>
    <a:srgbClr val="FF9900"/>
    <a:srgbClr val="FE7C58"/>
    <a:srgbClr val="D49E6C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88" autoAdjust="0"/>
    <p:restoredTop sz="89976" autoAdjust="0"/>
  </p:normalViewPr>
  <p:slideViewPr>
    <p:cSldViewPr>
      <p:cViewPr varScale="1">
        <p:scale>
          <a:sx n="73" d="100"/>
          <a:sy n="73" d="100"/>
        </p:scale>
        <p:origin x="-677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4565" tIns="47285" rIns="94565" bIns="4728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4565" tIns="47285" rIns="94565" bIns="4728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388094-9557-4D9E-8869-5A8B489DCA0F}" type="datetimeFigureOut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65" tIns="47285" rIns="94565" bIns="4728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3250" cy="4605338"/>
          </a:xfrm>
          <a:prstGeom prst="rect">
            <a:avLst/>
          </a:prstGeom>
        </p:spPr>
        <p:txBody>
          <a:bodyPr vert="horz" lIns="94565" tIns="47285" rIns="94565" bIns="4728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4565" tIns="47285" rIns="94565" bIns="4728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lIns="94565" tIns="47285" rIns="94565" bIns="4728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9EC009-E1BF-470A-B220-D556503628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1EDAF1-B700-4F0E-92D4-F7937CE2DA5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EDDE11-E199-49E5-8D13-98611CE9659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A8D8DC-FDC6-4D27-AE34-4996A09D364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0A060-E8E4-4FFD-A60C-41CB2D17E87E}" type="datetime1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DFF3B-BCCB-4B9C-967C-1AE32D1A98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BE217-67D7-4EA6-A610-8A143BA9A61F}" type="datetime1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D53EF-0224-4032-B802-F5710DB1E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5C9A0-15A2-43ED-83F5-BBC71B34305B}" type="datetime1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8B625-6B86-40A5-8E90-6979467A5F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C7D78-03CE-460C-91A9-B36D69036BEA}" type="datetime1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3091B-8290-4D99-B5FD-BC6DA57F3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72F48-5B26-4C85-A800-84D491EB9F53}" type="datetime1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D427B-4B47-41DA-A717-078FF1C5E4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BDDCA-D983-4A27-8614-C7A015161CCE}" type="datetime1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1399B-A818-4979-BAC7-8EB8F50C6C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6BD5D-C357-4F18-94AC-99011206E101}" type="datetime1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82F68-812A-44F3-BF59-45A67ACC93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6A661-4936-49E4-9409-90786902E840}" type="datetime1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3A616-FD0D-4E63-B079-F2FCFCBAD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F7C3F-7ED6-47A1-A1CB-AD0E3F12D077}" type="datetime1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715CD-A2C6-47A5-8B1A-0383BCCFB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5A59B-8CAB-40D1-807C-DBF70078DB19}" type="datetime1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C307F-12CC-4B3D-ABB0-10C9B5D970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31647-8B6C-40D6-9F49-11EF59DC81A9}" type="datetime1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BCC91-3261-4B20-89DA-1196AFB3A9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C4DC04-FA29-4991-8B87-F06001F072BC}" type="datetime1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9B3C77-EC83-4D53-883C-722F8A5613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o-nowoen@yandex.ru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836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C:\Users\Владелец\Desktop\gerb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3" y="142875"/>
            <a:ext cx="1071562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352" name="Group 16"/>
          <p:cNvGraphicFramePr>
            <a:graphicFrameLocks noGrp="1"/>
          </p:cNvGraphicFramePr>
          <p:nvPr/>
        </p:nvGraphicFramePr>
        <p:xfrm>
          <a:off x="1524000" y="1844675"/>
          <a:ext cx="6096000" cy="1430338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647700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E7C58"/>
                          </a:solidFill>
                          <a:effectLst/>
                          <a:latin typeface="Arial" charset="0"/>
                          <a:cs typeface="Arial" charset="0"/>
                        </a:rPr>
                        <a:t>Бюджет для граждан 2017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358" name="Group 22"/>
          <p:cNvGraphicFramePr>
            <a:graphicFrameLocks noGrp="1"/>
          </p:cNvGraphicFramePr>
          <p:nvPr/>
        </p:nvGraphicFramePr>
        <p:xfrm>
          <a:off x="1524000" y="4221163"/>
          <a:ext cx="6096000" cy="1800225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800225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Новоенисейский сельсовет</a:t>
                      </a:r>
                    </a:p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655792 с. Новоенисейка ул.Ленина 15</a:t>
                      </a:r>
                    </a:p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Тел./факс 8(39044) 3-45-75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mail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: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5"/>
                        </a:rPr>
                        <a:t>mo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5"/>
                        </a:rPr>
                        <a:t>-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5"/>
                        </a:rPr>
                        <a:t>nowoen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5"/>
                        </a:rPr>
                        <a:t>@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5"/>
                        </a:rPr>
                        <a:t>yandex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5"/>
                        </a:rPr>
                        <a:t>.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5"/>
                        </a:rPr>
                        <a:t>ru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142852"/>
            <a:ext cx="441851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Доходы бюджета</a:t>
            </a:r>
          </a:p>
        </p:txBody>
      </p:sp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571500" y="928688"/>
            <a:ext cx="80724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Доходы бюджета – денежные средства, поступающие в распоряжение органов местного самоуправления.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88" y="2214563"/>
            <a:ext cx="2286000" cy="37623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Налоговые доходы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86063" y="2214563"/>
            <a:ext cx="2286000" cy="6508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Неналоговые доходы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86375" y="2214563"/>
            <a:ext cx="3000375" cy="650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Безвозмездные поступления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158" y="3225731"/>
            <a:ext cx="2428892" cy="20455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-</a:t>
            </a:r>
            <a:r>
              <a:rPr lang="ru-RU" sz="1600" dirty="0"/>
              <a:t>налог на прибыль организаций</a:t>
            </a:r>
            <a:r>
              <a:rPr lang="en-US" sz="1600" dirty="0"/>
              <a:t>.</a:t>
            </a:r>
            <a:endParaRPr lang="ru-RU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-налог на доходы физических лиц</a:t>
            </a:r>
            <a:r>
              <a:rPr lang="en-US" sz="1600" dirty="0"/>
              <a:t>.</a:t>
            </a:r>
            <a:endParaRPr lang="ru-RU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-налог на имущество организаций.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-иные налоговые доходы.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67013" y="3239969"/>
            <a:ext cx="2500330" cy="28028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-доходы от использования государственного имущества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-доходы от платных услуг.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-штрафы за нарушения законодательства о налогах и сборах</a:t>
            </a:r>
            <a:r>
              <a:rPr lang="en-US" sz="1600" dirty="0"/>
              <a:t>.</a:t>
            </a:r>
            <a:endParaRPr lang="ru-RU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-иные неналоговые доходы</a:t>
            </a:r>
            <a:r>
              <a:rPr lang="en-US" sz="1600" dirty="0"/>
              <a:t>.</a:t>
            </a:r>
            <a:r>
              <a:rPr lang="ru-RU" sz="1600" dirty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29256" y="3214686"/>
            <a:ext cx="2571768" cy="280076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-безвозмездные поступления из федерального бюджета.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-безвозмездные поступления от других бюджетов бюджетной системы</a:t>
            </a:r>
            <a:r>
              <a:rPr lang="en-US" sz="1600" dirty="0"/>
              <a:t>.</a:t>
            </a:r>
            <a:endParaRPr lang="ru-RU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-безвозмездные поступления от государственных организаций</a:t>
            </a:r>
            <a:r>
              <a:rPr lang="en-US" sz="1600" dirty="0"/>
              <a:t>.</a:t>
            </a:r>
            <a:endParaRPr lang="ru-RU" sz="16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2000250" y="1785938"/>
            <a:ext cx="928688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715000" y="1857375"/>
            <a:ext cx="723900" cy="295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856831" y="1928019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1035050" y="2963863"/>
            <a:ext cx="500063" cy="1587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6251575" y="2963863"/>
            <a:ext cx="500063" cy="1587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3536950" y="2963863"/>
            <a:ext cx="500063" cy="1587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76590" y="541561"/>
            <a:ext cx="4036629" cy="70921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Доходы бюджета</a:t>
            </a:r>
          </a:p>
        </p:txBody>
      </p:sp>
      <p:graphicFrame>
        <p:nvGraphicFramePr>
          <p:cNvPr id="30725" name="Диаграмма 11"/>
          <p:cNvGraphicFramePr>
            <a:graphicFrameLocks/>
          </p:cNvGraphicFramePr>
          <p:nvPr>
            <p:ph sz="half" idx="1"/>
          </p:nvPr>
        </p:nvGraphicFramePr>
        <p:xfrm>
          <a:off x="684213" y="2420938"/>
          <a:ext cx="7704137" cy="3743325"/>
        </p:xfrm>
        <a:graphic>
          <a:graphicData uri="http://schemas.openxmlformats.org/presentationml/2006/ole">
            <p:oleObj spid="_x0000_s30725" name="Диаграмма" r:id="rId3" imgW="6743790" imgH="2819490" progId="Excel.Chart.8">
              <p:embed/>
            </p:oleObj>
          </a:graphicData>
        </a:graphic>
      </p:graphicFrame>
      <p:graphicFrame>
        <p:nvGraphicFramePr>
          <p:cNvPr id="30749" name="Group 29"/>
          <p:cNvGraphicFramePr>
            <a:graphicFrameLocks noGrp="1"/>
          </p:cNvGraphicFramePr>
          <p:nvPr>
            <p:ph sz="half" idx="2"/>
          </p:nvPr>
        </p:nvGraphicFramePr>
        <p:xfrm>
          <a:off x="827088" y="3213100"/>
          <a:ext cx="1441450" cy="227013"/>
        </p:xfrm>
        <a:graphic>
          <a:graphicData uri="http://schemas.openxmlformats.org/drawingml/2006/table">
            <a:tbl>
              <a:tblPr/>
              <a:tblGrid>
                <a:gridCol w="1441450"/>
              </a:tblGrid>
              <a:tr h="215900"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288,4 тыс. рублей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75" name="Group 55"/>
          <p:cNvGraphicFramePr>
            <a:graphicFrameLocks noGrp="1"/>
          </p:cNvGraphicFramePr>
          <p:nvPr/>
        </p:nvGraphicFramePr>
        <p:xfrm>
          <a:off x="5003800" y="3284538"/>
          <a:ext cx="1584325" cy="288925"/>
        </p:xfrm>
        <a:graphic>
          <a:graphicData uri="http://schemas.openxmlformats.org/drawingml/2006/table">
            <a:tbl>
              <a:tblPr/>
              <a:tblGrid>
                <a:gridCol w="1584325"/>
              </a:tblGrid>
              <a:tr h="288925"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5383,9 тыс. рублей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56" name="Group 36"/>
          <p:cNvGraphicFramePr>
            <a:graphicFrameLocks noGrp="1"/>
          </p:cNvGraphicFramePr>
          <p:nvPr/>
        </p:nvGraphicFramePr>
        <p:xfrm>
          <a:off x="1524000" y="1397000"/>
          <a:ext cx="6096000" cy="592138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592138"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 доходов: 8272,3 тыс. рублей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745" name="AutoShape 59"/>
          <p:cNvCxnSpPr>
            <a:cxnSpLocks noChangeShapeType="1"/>
          </p:cNvCxnSpPr>
          <p:nvPr/>
        </p:nvCxnSpPr>
        <p:spPr bwMode="auto">
          <a:xfrm>
            <a:off x="684213" y="42926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46" name="AutoShape 60"/>
          <p:cNvCxnSpPr>
            <a:cxnSpLocks noChangeShapeType="1"/>
          </p:cNvCxnSpPr>
          <p:nvPr/>
        </p:nvCxnSpPr>
        <p:spPr bwMode="auto">
          <a:xfrm>
            <a:off x="684213" y="42926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47" name="AutoShape 61"/>
          <p:cNvCxnSpPr>
            <a:cxnSpLocks noChangeShapeType="1"/>
          </p:cNvCxnSpPr>
          <p:nvPr/>
        </p:nvCxnSpPr>
        <p:spPr bwMode="auto">
          <a:xfrm>
            <a:off x="684213" y="42926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Rectangle 8"/>
          <p:cNvSpPr>
            <a:spLocks noGrp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000" smtClean="0">
                <a:ln>
                  <a:noFill/>
                </a:ln>
                <a:solidFill>
                  <a:srgbClr val="FF0066"/>
                </a:solidFill>
                <a:effectLst/>
                <a:cs typeface="Arial" charset="0"/>
              </a:rPr>
              <a:t>Структура собственных доходов бюджета Новоенисейского сельсовета</a:t>
            </a:r>
            <a:br>
              <a:rPr lang="ru-RU" sz="2000" smtClean="0">
                <a:ln>
                  <a:noFill/>
                </a:ln>
                <a:solidFill>
                  <a:srgbClr val="FF0066"/>
                </a:solidFill>
                <a:effectLst/>
                <a:cs typeface="Arial" charset="0"/>
              </a:rPr>
            </a:br>
            <a:endParaRPr lang="ru-RU" sz="2000" smtClean="0">
              <a:ln>
                <a:noFill/>
              </a:ln>
              <a:solidFill>
                <a:srgbClr val="FF0066"/>
              </a:solidFill>
              <a:effectLst/>
              <a:cs typeface="Arial" charset="0"/>
            </a:endParaRPr>
          </a:p>
        </p:txBody>
      </p:sp>
      <p:graphicFrame>
        <p:nvGraphicFramePr>
          <p:cNvPr id="36871" name="Диаграмма 14"/>
          <p:cNvGraphicFramePr>
            <a:graphicFrameLocks/>
          </p:cNvGraphicFramePr>
          <p:nvPr>
            <p:ph idx="1"/>
          </p:nvPr>
        </p:nvGraphicFramePr>
        <p:xfrm>
          <a:off x="1512888" y="1635125"/>
          <a:ext cx="6483350" cy="4629150"/>
        </p:xfrm>
        <a:graphic>
          <a:graphicData uri="http://schemas.openxmlformats.org/presentationml/2006/ole">
            <p:oleObj spid="_x0000_s36871" name="Диаграмма" r:id="rId3" imgW="7086528" imgH="5059608" progId="Excel.Char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40" name="Диаграмма 4"/>
          <p:cNvGraphicFramePr>
            <a:graphicFrameLocks/>
          </p:cNvGraphicFramePr>
          <p:nvPr>
            <p:ph idx="1"/>
          </p:nvPr>
        </p:nvGraphicFramePr>
        <p:xfrm>
          <a:off x="1692275" y="1628775"/>
          <a:ext cx="6049963" cy="4800600"/>
        </p:xfrm>
        <a:graphic>
          <a:graphicData uri="http://schemas.openxmlformats.org/presentationml/2006/ole">
            <p:oleObj spid="_x0000_s39940" name="Диаграмма" r:id="rId3" imgW="7078968" imgH="5616012" progId="Excel.Chart.8">
              <p:embed/>
            </p:oleObj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7361" y="4948"/>
            <a:ext cx="7715303" cy="911118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835E01"/>
                </a:solidFill>
              </a:rPr>
              <a:t>Запланированная структура</a:t>
            </a:r>
            <a:r>
              <a:rPr lang="ru-RU" b="1">
                <a:solidFill>
                  <a:srgbClr val="835E01"/>
                </a:solidFill>
                <a:latin typeface="Times New Roman" pitchFamily="18" charset="0"/>
              </a:rPr>
              <a:t> </a:t>
            </a:r>
            <a:r>
              <a:rPr lang="ru-RU" b="1">
                <a:solidFill>
                  <a:srgbClr val="835E01"/>
                </a:solidFill>
              </a:rPr>
              <a:t>расходов</a:t>
            </a:r>
            <a:r>
              <a:rPr lang="ru-RU" b="1">
                <a:solidFill>
                  <a:srgbClr val="835E01"/>
                </a:solidFill>
                <a:latin typeface="Times New Roman" pitchFamily="18" charset="0"/>
              </a:rPr>
              <a:t> </a:t>
            </a:r>
            <a:r>
              <a:rPr lang="ru-RU" b="1">
                <a:solidFill>
                  <a:srgbClr val="835E01"/>
                </a:solidFill>
              </a:rPr>
              <a:t>бюджета</a:t>
            </a:r>
            <a:r>
              <a:rPr lang="ru-RU" b="1">
                <a:solidFill>
                  <a:srgbClr val="835E01"/>
                </a:solidFill>
                <a:latin typeface="Times New Roman" pitchFamily="18" charset="0"/>
              </a:rPr>
              <a:t> </a:t>
            </a:r>
            <a:r>
              <a:rPr lang="ru-RU" b="1">
                <a:solidFill>
                  <a:srgbClr val="835E01"/>
                </a:solidFill>
              </a:rPr>
              <a:t>Новоенисейского</a:t>
            </a:r>
            <a:r>
              <a:rPr lang="ru-RU" b="1">
                <a:solidFill>
                  <a:srgbClr val="835E01"/>
                </a:solidFill>
                <a:latin typeface="Times New Roman" pitchFamily="18" charset="0"/>
              </a:rPr>
              <a:t> </a:t>
            </a:r>
            <a:r>
              <a:rPr lang="ru-RU" b="1">
                <a:solidFill>
                  <a:srgbClr val="835E01"/>
                </a:solidFill>
              </a:rPr>
              <a:t>сельсовета</a:t>
            </a:r>
            <a:r>
              <a:rPr lang="ru-RU" b="1">
                <a:solidFill>
                  <a:srgbClr val="835E01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ru-RU" b="1">
                <a:solidFill>
                  <a:srgbClr val="835E01"/>
                </a:solidFill>
                <a:latin typeface="Times New Roman" pitchFamily="18" charset="0"/>
              </a:rPr>
              <a:t> </a:t>
            </a:r>
            <a:r>
              <a:rPr lang="ru-RU" b="1">
                <a:solidFill>
                  <a:srgbClr val="835E01"/>
                </a:solidFill>
              </a:rPr>
              <a:t>в</a:t>
            </a:r>
            <a:r>
              <a:rPr lang="ru-RU" b="1">
                <a:solidFill>
                  <a:srgbClr val="835E01"/>
                </a:solidFill>
                <a:latin typeface="Times New Roman" pitchFamily="18" charset="0"/>
              </a:rPr>
              <a:t> 2017 </a:t>
            </a:r>
            <a:r>
              <a:rPr lang="ru-RU" b="1">
                <a:solidFill>
                  <a:srgbClr val="835E01"/>
                </a:solidFill>
              </a:rPr>
              <a:t>году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Box 3"/>
          <p:cNvSpPr txBox="1">
            <a:spLocks noChangeArrowheads="1"/>
          </p:cNvSpPr>
          <p:nvPr/>
        </p:nvSpPr>
        <p:spPr bwMode="auto">
          <a:xfrm>
            <a:off x="1428750" y="2428875"/>
            <a:ext cx="6500813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>
                <a:solidFill>
                  <a:srgbClr val="FF0066"/>
                </a:solidFill>
                <a:latin typeface="Times New Roman" pitchFamily="18" charset="0"/>
              </a:rPr>
              <a:t>Спасибо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22516</TotalTime>
  <Words>120</Words>
  <PresentationFormat>Экран (4:3)</PresentationFormat>
  <Paragraphs>29</Paragraphs>
  <Slides>6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6" baseType="lpstr">
      <vt:lpstr>Arial</vt:lpstr>
      <vt:lpstr>Times New Roman</vt:lpstr>
      <vt:lpstr>Wingdings 2</vt:lpstr>
      <vt:lpstr>Wingdings</vt:lpstr>
      <vt:lpstr>Wingdings 3</vt:lpstr>
      <vt:lpstr>Calibri</vt:lpstr>
      <vt:lpstr>Book Antiqua</vt:lpstr>
      <vt:lpstr>Апекс</vt:lpstr>
      <vt:lpstr>Диаграмма</vt:lpstr>
      <vt:lpstr>Диаграмма Microsoft Office Excel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2078</cp:revision>
  <dcterms:modified xsi:type="dcterms:W3CDTF">2017-06-19T09:45:40Z</dcterms:modified>
</cp:coreProperties>
</file>